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76" r:id="rId6"/>
    <p:sldId id="277" r:id="rId7"/>
    <p:sldId id="278" r:id="rId8"/>
    <p:sldId id="279" r:id="rId9"/>
    <p:sldId id="281" r:id="rId10"/>
    <p:sldId id="280" r:id="rId11"/>
    <p:sldId id="282" r:id="rId12"/>
    <p:sldId id="283" r:id="rId13"/>
    <p:sldId id="284" r:id="rId14"/>
    <p:sldId id="285" r:id="rId15"/>
    <p:sldId id="27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1244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-168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93544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4395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3465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6838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327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88842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5937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3596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5080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3168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33419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B1B3D-F73B-4CE3-B170-BD270259FCE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0CC36-187D-41A4-9DFD-364D992A07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3035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982390" y="1818036"/>
            <a:ext cx="8227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72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Marketing mix</a:t>
            </a:r>
            <a:endParaRPr lang="en-US" sz="7200" dirty="0">
              <a:solidFill>
                <a:srgbClr val="FFFFFF"/>
              </a:solidFill>
            </a:endParaRPr>
          </a:p>
        </p:txBody>
      </p:sp>
      <p:cxnSp>
        <p:nvCxnSpPr>
          <p:cNvPr id="5" name="Łącznik prosty 4"/>
          <p:cNvCxnSpPr/>
          <p:nvPr/>
        </p:nvCxnSpPr>
        <p:spPr>
          <a:xfrm>
            <a:off x="1856185" y="2966627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5"/>
          <p:cNvCxnSpPr/>
          <p:nvPr/>
        </p:nvCxnSpPr>
        <p:spPr>
          <a:xfrm>
            <a:off x="1856185" y="1783647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ole tekstowe 6"/>
          <p:cNvSpPr txBox="1"/>
          <p:nvPr/>
        </p:nvSpPr>
        <p:spPr>
          <a:xfrm>
            <a:off x="1982390" y="3566791"/>
            <a:ext cx="8227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Elementy marketingu mix</a:t>
            </a:r>
          </a:p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poradnik dla technika informatyka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8" name="Łącznik prosty 7"/>
          <p:cNvCxnSpPr/>
          <p:nvPr/>
        </p:nvCxnSpPr>
        <p:spPr>
          <a:xfrm>
            <a:off x="1856185" y="480867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>
            <a:off x="1856185" y="3394611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Obraz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550" y="5154834"/>
            <a:ext cx="3238500" cy="14859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241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Ludzie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Przedsiębiorstwo to przede wszystkim tworzący je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ludzie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560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Proces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Sprzedaż powinna być analizowana jako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całość.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Od nawiązania kontaktu z klientem do dostarczenia produktu, a nawet do obsługi posprzedażowej.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807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Świadectwo materialne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Świadectwo materialne to wszystko, co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widać. </a:t>
            </a:r>
          </a:p>
          <a:p>
            <a:pPr algn="ctr"/>
            <a:endParaRPr lang="pl-PL" sz="2400" b="1" dirty="0" smtClean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Wygląd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biura, jakość korespondencji, wizytówka i strona internetowa.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267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48238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86933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550" y="5154834"/>
            <a:ext cx="3238500" cy="1485900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9765102" y="6486845"/>
            <a:ext cx="2426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400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Szkoła Górska 2017</a:t>
            </a:r>
            <a:endParaRPr lang="en-US" sz="14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1982390" y="1818036"/>
            <a:ext cx="8227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72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Marketing mix</a:t>
            </a:r>
            <a:endParaRPr lang="en-US" sz="7200" dirty="0">
              <a:solidFill>
                <a:srgbClr val="FFFFFF"/>
              </a:solidFill>
            </a:endParaRPr>
          </a:p>
        </p:txBody>
      </p:sp>
      <p:cxnSp>
        <p:nvCxnSpPr>
          <p:cNvPr id="11" name="Łącznik prosty 10"/>
          <p:cNvCxnSpPr/>
          <p:nvPr/>
        </p:nvCxnSpPr>
        <p:spPr>
          <a:xfrm>
            <a:off x="1856185" y="2966627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856185" y="1783647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1982390" y="3566791"/>
            <a:ext cx="8227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Elementy marketingu mix</a:t>
            </a:r>
          </a:p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poradnik dla technika informatyka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14" name="Łącznik prosty 13"/>
          <p:cNvCxnSpPr/>
          <p:nvPr/>
        </p:nvCxnSpPr>
        <p:spPr>
          <a:xfrm>
            <a:off x="1856185" y="480867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14"/>
          <p:cNvCxnSpPr/>
          <p:nvPr/>
        </p:nvCxnSpPr>
        <p:spPr>
          <a:xfrm>
            <a:off x="1856185" y="3394611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53951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69123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2045493" y="802372"/>
            <a:ext cx="8227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elementy marketingu mix – 4p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1409791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767983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1899482" y="2090510"/>
            <a:ext cx="3470540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1. produkt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product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6780479" y="2086213"/>
            <a:ext cx="3492233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2. cena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price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  <a:endParaRPr lang="pl-PL" sz="2400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899482" y="4366026"/>
            <a:ext cx="3470540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3. dystrybucja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(place)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6780479" y="4361729"/>
            <a:ext cx="3492233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4. promocja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promotion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  <a:endParaRPr lang="pl-PL" sz="2400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179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produkt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Produktem technika informatyka może być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komputer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endParaRPr lang="pl-PL" sz="2400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Cała usługa informatyczna, np. </a:t>
            </a:r>
            <a:r>
              <a:rPr lang="pl-PL" sz="2400" b="1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konfiguracja komputera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również może być zaliczona do produktu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endParaRPr lang="en-US" sz="2400" b="1" dirty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368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cena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Cena to koszt produktu (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komputera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 lub usługi (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konfiguracji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endParaRPr lang="pl-PL" sz="2400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 marketingu mix cena to również warunki sprzedaży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rabaty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 preferencje dla stałych klientów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endParaRPr lang="en-US" sz="2400" b="1" dirty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144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dystrybucja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Określa w jaki sposób komputer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dotrze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do klienta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endParaRPr lang="pl-PL" sz="2400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Także to jak klient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znajdzie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technika informatyka i jak będzie się z nim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kontaktował</a:t>
            </a:r>
            <a:endParaRPr lang="en-US" sz="2400" b="1" dirty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630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1919288" y="1400888"/>
            <a:ext cx="8373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Promocja</a:t>
            </a: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2047219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1366499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919288" y="3310028"/>
            <a:ext cx="83732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Zawiera to co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potocznie nazywamy marketingiem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czyli reklamę</a:t>
            </a:r>
            <a:endParaRPr lang="pl-PL" sz="2400" b="1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endParaRPr lang="pl-PL" sz="2400" dirty="0" smtClean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Obejmuje również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public relations 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oraz </a:t>
            </a:r>
            <a:r>
              <a:rPr lang="pl-PL" sz="2400" b="1" dirty="0" smtClean="0">
                <a:solidFill>
                  <a:srgbClr val="FFFFFF"/>
                </a:solidFill>
                <a:latin typeface="Bebas Neue" panose="020B0606020202050201" pitchFamily="34" charset="-18"/>
                <a:ea typeface="Open Sans Light" panose="020B0306030504020204" pitchFamily="34" charset="0"/>
                <a:cs typeface="Open Sans Light" panose="020B0306030504020204" pitchFamily="34" charset="0"/>
              </a:rPr>
              <a:t>sprzedaż bezpośrednią</a:t>
            </a:r>
            <a:endParaRPr lang="en-US" sz="2400" b="1" dirty="0">
              <a:solidFill>
                <a:srgbClr val="FFFFFF"/>
              </a:solidFill>
              <a:latin typeface="Bebas Neue" panose="020B0606020202050201" pitchFamily="34" charset="-18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035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33037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2045493" y="802372"/>
            <a:ext cx="8227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elementy marketingu mix – 4P +3P</a:t>
            </a:r>
            <a:endParaRPr lang="en-US" sz="3600" dirty="0">
              <a:solidFill>
                <a:srgbClr val="FFFFFF"/>
              </a:solidFill>
            </a:endParaRPr>
          </a:p>
        </p:txBody>
      </p:sp>
      <p:cxnSp>
        <p:nvCxnSpPr>
          <p:cNvPr id="11" name="Łącznik prosty 10"/>
          <p:cNvCxnSpPr/>
          <p:nvPr/>
        </p:nvCxnSpPr>
        <p:spPr>
          <a:xfrm>
            <a:off x="1919288" y="1409791"/>
            <a:ext cx="837323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919288" y="767983"/>
            <a:ext cx="8373231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1899482" y="2090510"/>
            <a:ext cx="3470540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5. Ludzie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people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6780479" y="2086213"/>
            <a:ext cx="3492233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6. </a:t>
            </a:r>
            <a:r>
              <a:rPr lang="pl-PL" sz="3600" smtClean="0">
                <a:solidFill>
                  <a:srgbClr val="FFFFFF"/>
                </a:solidFill>
                <a:latin typeface="Bebas Neue" panose="020B0606020202050201" pitchFamily="34" charset="-18"/>
              </a:rPr>
              <a:t>Procesy</a:t>
            </a:r>
            <a:endParaRPr lang="pl-PL" sz="3600" dirty="0" smtClean="0">
              <a:solidFill>
                <a:srgbClr val="FFFFFF"/>
              </a:solidFill>
              <a:latin typeface="Bebas Neue" panose="020B0606020202050201" pitchFamily="34" charset="-18"/>
            </a:endParaRP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process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  <a:endParaRPr lang="pl-PL" sz="2400" dirty="0">
              <a:solidFill>
                <a:srgbClr val="FFFFF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460525" y="4361729"/>
            <a:ext cx="5270950" cy="159479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pl-PL" sz="3600" dirty="0" smtClean="0">
                <a:solidFill>
                  <a:srgbClr val="FFFFFF"/>
                </a:solidFill>
                <a:latin typeface="Bebas Neue" panose="020B0606020202050201" pitchFamily="34" charset="-18"/>
              </a:rPr>
              <a:t>7. Świadectwa materialne</a:t>
            </a:r>
          </a:p>
          <a:p>
            <a:pPr algn="ctr"/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physical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pl-PL" sz="2400" dirty="0" err="1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evidence</a:t>
            </a:r>
            <a:r>
              <a:rPr lang="pl-PL" sz="2400" dirty="0" smtClean="0">
                <a:solidFill>
                  <a:srgbClr val="FFFF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199579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216</Words>
  <Application>Microsoft Office PowerPoint</Application>
  <PresentationFormat>Niestandardowy</PresentationFormat>
  <Paragraphs>47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Wojciech Przybylski</dc:creator>
  <cp:lastModifiedBy>Rafal i Sylwia</cp:lastModifiedBy>
  <cp:revision>17</cp:revision>
  <dcterms:created xsi:type="dcterms:W3CDTF">2017-05-04T02:03:14Z</dcterms:created>
  <dcterms:modified xsi:type="dcterms:W3CDTF">2017-05-09T10:49:19Z</dcterms:modified>
</cp:coreProperties>
</file>